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5" r:id="rId4"/>
  </p:sldMasterIdLst>
  <p:notesMasterIdLst>
    <p:notesMasterId r:id="rId44"/>
  </p:notesMasterIdLst>
  <p:sldIdLst>
    <p:sldId id="256" r:id="rId5"/>
    <p:sldId id="400" r:id="rId6"/>
    <p:sldId id="412" r:id="rId7"/>
    <p:sldId id="411" r:id="rId8"/>
    <p:sldId id="368" r:id="rId9"/>
    <p:sldId id="386" r:id="rId10"/>
    <p:sldId id="375" r:id="rId11"/>
    <p:sldId id="385" r:id="rId12"/>
    <p:sldId id="376" r:id="rId13"/>
    <p:sldId id="397" r:id="rId14"/>
    <p:sldId id="398" r:id="rId15"/>
    <p:sldId id="399" r:id="rId16"/>
    <p:sldId id="391" r:id="rId17"/>
    <p:sldId id="389" r:id="rId18"/>
    <p:sldId id="390" r:id="rId19"/>
    <p:sldId id="392" r:id="rId20"/>
    <p:sldId id="415" r:id="rId21"/>
    <p:sldId id="394" r:id="rId22"/>
    <p:sldId id="393" r:id="rId23"/>
    <p:sldId id="413" r:id="rId24"/>
    <p:sldId id="414" r:id="rId25"/>
    <p:sldId id="395" r:id="rId26"/>
    <p:sldId id="377" r:id="rId27"/>
    <p:sldId id="416" r:id="rId28"/>
    <p:sldId id="401" r:id="rId29"/>
    <p:sldId id="374" r:id="rId30"/>
    <p:sldId id="402" r:id="rId31"/>
    <p:sldId id="418" r:id="rId32"/>
    <p:sldId id="419" r:id="rId33"/>
    <p:sldId id="417" r:id="rId34"/>
    <p:sldId id="403" r:id="rId35"/>
    <p:sldId id="404" r:id="rId36"/>
    <p:sldId id="405" r:id="rId37"/>
    <p:sldId id="406" r:id="rId38"/>
    <p:sldId id="407" r:id="rId39"/>
    <p:sldId id="420" r:id="rId40"/>
    <p:sldId id="408" r:id="rId41"/>
    <p:sldId id="410" r:id="rId42"/>
    <p:sldId id="409" r:id="rId43"/>
  </p:sldIdLst>
  <p:sldSz cx="9144000" cy="5143500" type="screen16x9"/>
  <p:notesSz cx="7023100" cy="9309100"/>
  <p:custDataLst>
    <p:tags r:id="rId45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8DBC"/>
    <a:srgbClr val="FFCC00"/>
    <a:srgbClr val="5E8AB4"/>
    <a:srgbClr val="6699FF"/>
    <a:srgbClr val="0099FF"/>
    <a:srgbClr val="379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773420-8B93-4CDA-88AB-A6C1B71A5613}" v="30" dt="2023-01-26T14:44:01.4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826" autoAdjust="0"/>
  </p:normalViewPr>
  <p:slideViewPr>
    <p:cSldViewPr>
      <p:cViewPr varScale="1">
        <p:scale>
          <a:sx n="79" d="100"/>
          <a:sy n="79" d="100"/>
        </p:scale>
        <p:origin x="114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0466174-D1A9-4949-8B18-A3FE21D0F874}" type="datetimeFigureOut">
              <a:rPr lang="nb-NO" smtClean="0"/>
              <a:t>09.02.2023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24C3D44-E0DD-4C9F-B9EB-7FB83FFC0F53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1905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C3D44-E0DD-4C9F-B9EB-7FB83FFC0F53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3887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C3D44-E0DD-4C9F-B9EB-7FB83FFC0F53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516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C3D44-E0DD-4C9F-B9EB-7FB83FFC0F53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5680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C3D44-E0DD-4C9F-B9EB-7FB83FFC0F53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8733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C3D44-E0DD-4C9F-B9EB-7FB83FFC0F53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8843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C3D44-E0DD-4C9F-B9EB-7FB83FFC0F53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4448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C3D44-E0DD-4C9F-B9EB-7FB83FFC0F53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7591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C3D44-E0DD-4C9F-B9EB-7FB83FFC0F53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5043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C3D44-E0DD-4C9F-B9EB-7FB83FFC0F53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31869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C3D44-E0DD-4C9F-B9EB-7FB83FFC0F53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4452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C3D44-E0DD-4C9F-B9EB-7FB83FFC0F53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6062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C3D44-E0DD-4C9F-B9EB-7FB83FFC0F53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68020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C3D44-E0DD-4C9F-B9EB-7FB83FFC0F53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9494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C3D44-E0DD-4C9F-B9EB-7FB83FFC0F53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47726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C3D44-E0DD-4C9F-B9EB-7FB83FFC0F53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6716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C3D44-E0DD-4C9F-B9EB-7FB83FFC0F53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7114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C3D44-E0DD-4C9F-B9EB-7FB83FFC0F53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40856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C3D44-E0DD-4C9F-B9EB-7FB83FFC0F53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55474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C3D44-E0DD-4C9F-B9EB-7FB83FFC0F53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43691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C3D44-E0DD-4C9F-B9EB-7FB83FFC0F53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6535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C3D44-E0DD-4C9F-B9EB-7FB83FFC0F53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8177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C3D44-E0DD-4C9F-B9EB-7FB83FFC0F53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4409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C3D44-E0DD-4C9F-B9EB-7FB83FFC0F53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4566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C3D44-E0DD-4C9F-B9EB-7FB83FFC0F53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0907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C3D44-E0DD-4C9F-B9EB-7FB83FFC0F53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2347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C3D44-E0DD-4C9F-B9EB-7FB83FFC0F53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6382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C3D44-E0DD-4C9F-B9EB-7FB83FFC0F53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846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17" y="1563639"/>
            <a:ext cx="2808312" cy="936104"/>
          </a:xfrm>
        </p:spPr>
        <p:txBody>
          <a:bodyPr anchor="t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A316A5-DC81-4940-8914-CE38B9DF05A9}" type="datetime8">
              <a:rPr lang="nl-NL" smtClean="0"/>
              <a:t>9-2-2023 10:24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YaraTera CALCULATOR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D838A1-36B1-482C-8BFA-C0C63145B508}" type="slidenum">
              <a:rPr lang="nb-NO" smtClean="0"/>
              <a:t>‹nr.›</a:t>
            </a:fld>
            <a:endParaRPr lang="nb-NO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7638" y="2643758"/>
            <a:ext cx="2808000" cy="432048"/>
          </a:xfrm>
        </p:spPr>
        <p:txBody>
          <a:bodyPr tIns="0" anchor="t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</a:t>
            </a:r>
          </a:p>
          <a:p>
            <a:r>
              <a:rPr lang="en-US" dirty="0"/>
              <a:t>Subtitle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12104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</a:t>
            </a:r>
            <a:br>
              <a:rPr lang="en-US"/>
            </a:br>
            <a:r>
              <a:rPr lang="en-US"/>
              <a:t>Add Title</a:t>
            </a:r>
            <a:endParaRPr lang="nb-NO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2C07-DEB9-4499-BA18-F757E1ABFA89}" type="datetime8">
              <a:rPr lang="nl-NL" smtClean="0"/>
              <a:t>9-2-2023 10:24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YaraTera CALCULATOR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38A1-36B1-482C-8BFA-C0C63145B508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0786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E0A5-709B-494D-8505-489FAC599A16}" type="datetime8">
              <a:rPr lang="nl-NL" smtClean="0"/>
              <a:t>9-2-2023 10:24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YaraTera CALCULATOR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38A1-36B1-482C-8BFA-C0C63145B508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4303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BC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7643192" cy="7095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55F1-9ECE-4872-AF53-36E0506C4F27}" type="datetime8">
              <a:rPr lang="nl-NL" smtClean="0"/>
              <a:t>9-2-2023 10:24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YaraTera CALCULATOR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38A1-36B1-482C-8BFA-C0C63145B508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8821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7095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7574"/>
            <a:ext cx="4038600" cy="3607049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7574"/>
            <a:ext cx="4038600" cy="3607049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4D38-024D-4423-AD01-07A24287E94C}" type="datetime8">
              <a:rPr lang="nl-NL" smtClean="0"/>
              <a:t>9-2-2023 10:24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YaraTera CALCULATOR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38A1-36B1-482C-8BFA-C0C63145B508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75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BC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7643192" cy="7095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7574"/>
            <a:ext cx="4038600" cy="3607049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7574"/>
            <a:ext cx="4038600" cy="3607049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B289-2E8A-4338-901F-2D01D8859940}" type="datetime8">
              <a:rPr lang="nl-NL" smtClean="0"/>
              <a:t>9-2-2023 10:24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YaraTera CALCULATOR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38A1-36B1-482C-8BFA-C0C63145B508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0328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D32B-1A32-486A-819C-BB93A28E89BD}" type="datetime8">
              <a:rPr lang="nl-NL" smtClean="0"/>
              <a:t>9-2-2023 10:24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YaraTera CALCULATOR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38A1-36B1-482C-8BFA-C0C63145B508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45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BC 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7643192" cy="7095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2F580-EF77-4E64-BE10-555A0A8BE1A1}" type="datetime8">
              <a:rPr lang="nl-NL" smtClean="0"/>
              <a:t>9-2-2023 10:24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YaraTera CALCULATOR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38A1-36B1-482C-8BFA-C0C63145B508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633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9A89-D8B3-4EB4-BF93-2068E7DE9D4A}" type="datetime8">
              <a:rPr lang="nl-NL" smtClean="0"/>
              <a:t>9-2-2023 10:24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YaraTera CALCULATOR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38A1-36B1-482C-8BFA-C0C63145B508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196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BC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A1C0-CC03-41E3-ABCC-36F5CA4F576D}" type="datetime8">
              <a:rPr lang="nl-NL" smtClean="0"/>
              <a:t>9-2-2023 10:24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YaraTera CALCULATOR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38A1-36B1-482C-8BFA-C0C63145B508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8828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95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7574"/>
            <a:ext cx="8229600" cy="3607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b-NO" dirty="0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414380941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414380941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12736" y="4664312"/>
            <a:ext cx="122413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47ADF-9F44-46AF-BD5C-91B4F7B0F673}" type="datetime8">
              <a:rPr lang="nl-NL" smtClean="0"/>
              <a:t>9-2-2023 10:24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664312"/>
            <a:ext cx="40400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YaraTera CALCULATOR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0432" y="4664312"/>
            <a:ext cx="668456" cy="273844"/>
          </a:xfrm>
          <a:prstGeom prst="rect">
            <a:avLst/>
          </a:prstGeom>
        </p:spPr>
        <p:txBody>
          <a:bodyPr vert="horz" lIns="91440" tIns="45720" rIns="7200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838A1-36B1-482C-8BFA-C0C63145B508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646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600" indent="-18000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00" indent="-18000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000" indent="-18000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00" indent="-18000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390400" indent="-18000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47600" indent="-18000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304800" indent="-18000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762000" indent="-18000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57851C0-AE17-42BA-87A3-8CC6D38CA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70407" y="3162299"/>
            <a:ext cx="3319949" cy="197944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C93B946-F098-424E-80E5-54D965C257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7407" y="-1759"/>
            <a:ext cx="6799169" cy="5143500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0" y="-1759"/>
            <a:ext cx="3150000" cy="31640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Clr>
                <a:schemeClr val="bg2"/>
              </a:buClr>
              <a:buFontTx/>
              <a:buNone/>
            </a:pPr>
            <a:endParaRPr lang="en-GB" sz="12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YaraTera CALCULATOR</a:t>
            </a:r>
            <a:br>
              <a:rPr lang="nb-NO" sz="1200" dirty="0"/>
            </a:br>
            <a:r>
              <a:rPr lang="nb-NO" sz="400" dirty="0">
                <a:solidFill>
                  <a:schemeClr val="accent3"/>
                </a:solidFill>
              </a:rPr>
              <a:t>i</a:t>
            </a:r>
            <a:br>
              <a:rPr lang="nb-NO" sz="1200" dirty="0"/>
            </a:b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638" y="2787774"/>
            <a:ext cx="2808000" cy="432048"/>
          </a:xfrm>
        </p:spPr>
        <p:txBody>
          <a:bodyPr/>
          <a:lstStyle/>
          <a:p>
            <a:r>
              <a:rPr lang="nb-NO" dirty="0"/>
              <a:t>Peter van Noort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9502"/>
            <a:ext cx="720080" cy="72008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251520" y="1203598"/>
            <a:ext cx="1584176" cy="42913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indent="0"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GB" sz="1250" dirty="0">
                <a:solidFill>
                  <a:schemeClr val="bg1"/>
                </a:solidFill>
                <a:latin typeface="YaraMaxLF-Bold" pitchFamily="50" charset="0"/>
              </a:rPr>
              <a:t>Knowledge grows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800" y="3162300"/>
            <a:ext cx="1219200" cy="7620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800" y="3924300"/>
            <a:ext cx="1219200" cy="1219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592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C6BCA-05D5-4CEF-9162-060EE1A3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YaraTera</a:t>
            </a:r>
            <a:r>
              <a:rPr lang="en-GB" dirty="0"/>
              <a:t> CALCULATOR.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2320B1-95BD-4010-9343-49879D67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A8C1-D07B-48A7-B9D3-6EEB2CDCD627}" type="datetime8">
              <a:rPr lang="nl-NL" smtClean="0"/>
              <a:t>9-2-2023 10:25</a:t>
            </a:fld>
            <a:endParaRPr lang="nb-NO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DF4E6C-72BF-468D-AE5E-B992DE08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YaraTera CALCULATOR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71A5F2D-90BC-4162-B48F-72F211794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470"/>
            <a:ext cx="9144000" cy="4558204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3457DA75-02BD-4B23-9A2A-C10B26B4ABFF}"/>
              </a:ext>
            </a:extLst>
          </p:cNvPr>
          <p:cNvSpPr/>
          <p:nvPr/>
        </p:nvSpPr>
        <p:spPr>
          <a:xfrm>
            <a:off x="1763688" y="51470"/>
            <a:ext cx="1224136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Clr>
                <a:schemeClr val="bg2"/>
              </a:buClr>
              <a:buFontTx/>
              <a:buNone/>
            </a:pPr>
            <a:endParaRPr lang="en-US" sz="1200" dirty="0" err="1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7F09409-8B68-474D-8798-06E12C8F8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952" y="915566"/>
            <a:ext cx="3172268" cy="28769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C33D599D-E8A9-491B-9020-F6D7BE844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53" y="1419622"/>
            <a:ext cx="492646" cy="49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291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C6BCA-05D5-4CEF-9162-060EE1A3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YaraTera</a:t>
            </a:r>
            <a:r>
              <a:rPr lang="en-GB" dirty="0"/>
              <a:t> CALCULATOR.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2320B1-95BD-4010-9343-49879D67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A8C1-D07B-48A7-B9D3-6EEB2CDCD627}" type="datetime8">
              <a:rPr lang="nl-NL" smtClean="0"/>
              <a:t>9-2-2023 10:25</a:t>
            </a:fld>
            <a:endParaRPr lang="nb-NO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DF4E6C-72BF-468D-AE5E-B992DE08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YaraTera CALCULATOR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71A5F2D-90BC-4162-B48F-72F211794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470"/>
            <a:ext cx="9144000" cy="4558204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3457DA75-02BD-4B23-9A2A-C10B26B4ABFF}"/>
              </a:ext>
            </a:extLst>
          </p:cNvPr>
          <p:cNvSpPr/>
          <p:nvPr/>
        </p:nvSpPr>
        <p:spPr>
          <a:xfrm>
            <a:off x="1763688" y="51470"/>
            <a:ext cx="1224136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Clr>
                <a:schemeClr val="bg2"/>
              </a:buClr>
              <a:buFontTx/>
              <a:buNone/>
            </a:pPr>
            <a:endParaRPr lang="en-US" sz="1200" dirty="0" err="1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7F09409-8B68-474D-8798-06E12C8F8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952" y="915566"/>
            <a:ext cx="3172268" cy="28769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B116A60-04F5-40DD-8E6D-7465F8C2B6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8890" y="159482"/>
            <a:ext cx="3262035" cy="41626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31252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C6BCA-05D5-4CEF-9162-060EE1A3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YaraTera</a:t>
            </a:r>
            <a:r>
              <a:rPr lang="en-GB" dirty="0"/>
              <a:t> CALCULATOR.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2320B1-95BD-4010-9343-49879D67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A8C1-D07B-48A7-B9D3-6EEB2CDCD627}" type="datetime8">
              <a:rPr lang="nl-NL" smtClean="0"/>
              <a:t>9-2-2023 10:25</a:t>
            </a:fld>
            <a:endParaRPr lang="nb-NO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DF4E6C-72BF-468D-AE5E-B992DE08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YaraTera CALCULATOR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71A5F2D-90BC-4162-B48F-72F211794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470"/>
            <a:ext cx="9144000" cy="4558204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3457DA75-02BD-4B23-9A2A-C10B26B4ABFF}"/>
              </a:ext>
            </a:extLst>
          </p:cNvPr>
          <p:cNvSpPr/>
          <p:nvPr/>
        </p:nvSpPr>
        <p:spPr>
          <a:xfrm>
            <a:off x="1763688" y="51470"/>
            <a:ext cx="1224136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Clr>
                <a:schemeClr val="bg2"/>
              </a:buClr>
              <a:buFontTx/>
              <a:buNone/>
            </a:pPr>
            <a:endParaRPr lang="en-US" sz="1200" dirty="0" err="1"/>
          </a:p>
        </p:txBody>
      </p:sp>
    </p:spTree>
    <p:extLst>
      <p:ext uri="{BB962C8B-B14F-4D97-AF65-F5344CB8AC3E}">
        <p14:creationId xmlns:p14="http://schemas.microsoft.com/office/powerpoint/2010/main" val="331791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C6BCA-05D5-4CEF-9162-060EE1A3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YaraTera</a:t>
            </a:r>
            <a:r>
              <a:rPr lang="en-GB" dirty="0"/>
              <a:t> CALCULATOR.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2320B1-95BD-4010-9343-49879D67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A8C1-D07B-48A7-B9D3-6EEB2CDCD627}" type="datetime8">
              <a:rPr lang="nl-NL" smtClean="0"/>
              <a:t>9-2-2023 10:25</a:t>
            </a:fld>
            <a:endParaRPr lang="nb-NO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DF4E6C-72BF-468D-AE5E-B992DE08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YaraTera CALCULATOR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D59DC6B-6AEB-42BF-8BE2-FECCE8BAB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89" y="723642"/>
            <a:ext cx="7678222" cy="36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52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4A3ED-6FD5-4B15-BCF3-E78AA792D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Fe-</a:t>
            </a:r>
            <a:r>
              <a:rPr lang="en-US" dirty="0" err="1"/>
              <a:t>chelaat</a:t>
            </a:r>
            <a:r>
              <a:rPr lang="en-US" dirty="0"/>
              <a:t>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8F44B3-9BB3-461C-994F-BAEA3FF88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BAF131-5D55-4AD0-B41A-48A7FD904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E0A5-709B-494D-8505-489FAC599A16}" type="datetime8">
              <a:rPr lang="nl-NL" smtClean="0"/>
              <a:t>9-2-2023 10:25</a:t>
            </a:fld>
            <a:endParaRPr lang="nb-NO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C1EDF1-C9A4-427B-960A-098FF79A8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YaraTera CALCULATOR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E6989EF-7E56-4D31-B8B2-52E879E26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475656" y="1795596"/>
            <a:ext cx="1787873" cy="1991003"/>
          </a:xfrm>
          <a:prstGeom prst="rect">
            <a:avLst/>
          </a:prstGeom>
        </p:spPr>
      </p:pic>
      <p:sp>
        <p:nvSpPr>
          <p:cNvPr id="8" name="Stroomdiagram: Verbindingslijn 7">
            <a:extLst>
              <a:ext uri="{FF2B5EF4-FFF2-40B4-BE49-F238E27FC236}">
                <a16:creationId xmlns:a16="http://schemas.microsoft.com/office/drawing/2014/main" id="{E6C6E0F5-262F-43D8-A7FE-F3978410B2AD}"/>
              </a:ext>
            </a:extLst>
          </p:cNvPr>
          <p:cNvSpPr/>
          <p:nvPr/>
        </p:nvSpPr>
        <p:spPr>
          <a:xfrm>
            <a:off x="5436096" y="1498890"/>
            <a:ext cx="700607" cy="648072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Clr>
                <a:schemeClr val="bg2"/>
              </a:buClr>
              <a:buFontTx/>
              <a:buNone/>
            </a:pPr>
            <a:r>
              <a:rPr lang="en-US" sz="1200" dirty="0"/>
              <a:t>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B697AB6-B0FC-4F64-A3CC-FBB430F8C5DA}"/>
              </a:ext>
            </a:extLst>
          </p:cNvPr>
          <p:cNvSpPr txBox="1"/>
          <p:nvPr/>
        </p:nvSpPr>
        <p:spPr>
          <a:xfrm>
            <a:off x="5512191" y="1642906"/>
            <a:ext cx="408488" cy="2880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indent="0"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Cu</a:t>
            </a:r>
          </a:p>
        </p:txBody>
      </p:sp>
      <p:sp>
        <p:nvSpPr>
          <p:cNvPr id="10" name="Stroomdiagram: Verbindingslijn 9">
            <a:extLst>
              <a:ext uri="{FF2B5EF4-FFF2-40B4-BE49-F238E27FC236}">
                <a16:creationId xmlns:a16="http://schemas.microsoft.com/office/drawing/2014/main" id="{41D099E3-46E7-4B3C-8E7E-95DF40778A74}"/>
              </a:ext>
            </a:extLst>
          </p:cNvPr>
          <p:cNvSpPr/>
          <p:nvPr/>
        </p:nvSpPr>
        <p:spPr>
          <a:xfrm>
            <a:off x="5938001" y="2341817"/>
            <a:ext cx="700607" cy="648072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Clr>
                <a:schemeClr val="bg2"/>
              </a:buClr>
              <a:buFontTx/>
              <a:buNone/>
            </a:pPr>
            <a:r>
              <a:rPr lang="en-US" sz="1200" dirty="0"/>
              <a:t>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6DE36BB-FE22-4F03-8E33-ADD4694E79C6}"/>
              </a:ext>
            </a:extLst>
          </p:cNvPr>
          <p:cNvSpPr txBox="1"/>
          <p:nvPr/>
        </p:nvSpPr>
        <p:spPr>
          <a:xfrm>
            <a:off x="6014096" y="2485833"/>
            <a:ext cx="408488" cy="2880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indent="0"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Mn</a:t>
            </a:r>
          </a:p>
        </p:txBody>
      </p:sp>
      <p:sp>
        <p:nvSpPr>
          <p:cNvPr id="12" name="Stroomdiagram: Verbindingslijn 11">
            <a:extLst>
              <a:ext uri="{FF2B5EF4-FFF2-40B4-BE49-F238E27FC236}">
                <a16:creationId xmlns:a16="http://schemas.microsoft.com/office/drawing/2014/main" id="{44B81438-3811-4CED-A5CA-25449442025B}"/>
              </a:ext>
            </a:extLst>
          </p:cNvPr>
          <p:cNvSpPr/>
          <p:nvPr/>
        </p:nvSpPr>
        <p:spPr>
          <a:xfrm>
            <a:off x="5510696" y="3291830"/>
            <a:ext cx="700607" cy="648072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Clr>
                <a:schemeClr val="bg2"/>
              </a:buClr>
              <a:buFontTx/>
              <a:buNone/>
            </a:pPr>
            <a:r>
              <a:rPr lang="en-US" sz="1200" dirty="0"/>
              <a:t>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1BA397E8-442D-4762-9E68-4A72C73D8ACF}"/>
              </a:ext>
            </a:extLst>
          </p:cNvPr>
          <p:cNvSpPr txBox="1"/>
          <p:nvPr/>
        </p:nvSpPr>
        <p:spPr>
          <a:xfrm>
            <a:off x="5632647" y="3443106"/>
            <a:ext cx="408488" cy="2880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indent="0"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Zn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A14F659-F48D-4264-9F58-457DC2F4E351}"/>
              </a:ext>
            </a:extLst>
          </p:cNvPr>
          <p:cNvSpPr txBox="1"/>
          <p:nvPr/>
        </p:nvSpPr>
        <p:spPr>
          <a:xfrm>
            <a:off x="2141610" y="239357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indent="0"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sz="3200" dirty="0"/>
              <a:t>Fe</a:t>
            </a:r>
          </a:p>
        </p:txBody>
      </p:sp>
    </p:spTree>
    <p:extLst>
      <p:ext uri="{BB962C8B-B14F-4D97-AF65-F5344CB8AC3E}">
        <p14:creationId xmlns:p14="http://schemas.microsoft.com/office/powerpoint/2010/main" val="1371957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2E933691-9A25-4AEC-86D4-9B48C270D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333385"/>
            <a:ext cx="919223" cy="91767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A34A3ED-6FD5-4B15-BCF3-E78AA792D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Fe-</a:t>
            </a:r>
            <a:r>
              <a:rPr lang="en-US" dirty="0" err="1"/>
              <a:t>chelaat</a:t>
            </a:r>
            <a:r>
              <a:rPr lang="en-US" dirty="0"/>
              <a:t>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8F44B3-9BB3-461C-994F-BAEA3FF88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BAF131-5D55-4AD0-B41A-48A7FD904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E0A5-709B-494D-8505-489FAC599A16}" type="datetime8">
              <a:rPr lang="nl-NL" smtClean="0"/>
              <a:t>9-2-2023 10:25</a:t>
            </a:fld>
            <a:endParaRPr lang="nb-NO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C1EDF1-C9A4-427B-960A-098FF79A8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YaraTera CALCULATOR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E6989EF-7E56-4D31-B8B2-52E879E26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475656" y="1347614"/>
            <a:ext cx="1787873" cy="1991003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BB697AB6-B0FC-4F64-A3CC-FBB430F8C5DA}"/>
              </a:ext>
            </a:extLst>
          </p:cNvPr>
          <p:cNvSpPr txBox="1"/>
          <p:nvPr/>
        </p:nvSpPr>
        <p:spPr>
          <a:xfrm>
            <a:off x="5621689" y="1561524"/>
            <a:ext cx="395331" cy="26680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indent="0"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Cu</a:t>
            </a:r>
          </a:p>
        </p:txBody>
      </p:sp>
      <p:sp>
        <p:nvSpPr>
          <p:cNvPr id="10" name="Stroomdiagram: Verbindingslijn 9">
            <a:extLst>
              <a:ext uri="{FF2B5EF4-FFF2-40B4-BE49-F238E27FC236}">
                <a16:creationId xmlns:a16="http://schemas.microsoft.com/office/drawing/2014/main" id="{41D099E3-46E7-4B3C-8E7E-95DF40778A74}"/>
              </a:ext>
            </a:extLst>
          </p:cNvPr>
          <p:cNvSpPr/>
          <p:nvPr/>
        </p:nvSpPr>
        <p:spPr>
          <a:xfrm>
            <a:off x="5938001" y="2341817"/>
            <a:ext cx="700607" cy="648072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Clr>
                <a:schemeClr val="bg2"/>
              </a:buClr>
              <a:buFontTx/>
              <a:buNone/>
            </a:pPr>
            <a:r>
              <a:rPr lang="en-US" sz="1200" dirty="0"/>
              <a:t>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6DE36BB-FE22-4F03-8E33-ADD4694E79C6}"/>
              </a:ext>
            </a:extLst>
          </p:cNvPr>
          <p:cNvSpPr txBox="1"/>
          <p:nvPr/>
        </p:nvSpPr>
        <p:spPr>
          <a:xfrm>
            <a:off x="6014096" y="2485833"/>
            <a:ext cx="408488" cy="2880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indent="0"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Mn</a:t>
            </a:r>
          </a:p>
        </p:txBody>
      </p:sp>
      <p:sp>
        <p:nvSpPr>
          <p:cNvPr id="12" name="Stroomdiagram: Verbindingslijn 11">
            <a:extLst>
              <a:ext uri="{FF2B5EF4-FFF2-40B4-BE49-F238E27FC236}">
                <a16:creationId xmlns:a16="http://schemas.microsoft.com/office/drawing/2014/main" id="{44B81438-3811-4CED-A5CA-25449442025B}"/>
              </a:ext>
            </a:extLst>
          </p:cNvPr>
          <p:cNvSpPr/>
          <p:nvPr/>
        </p:nvSpPr>
        <p:spPr>
          <a:xfrm>
            <a:off x="5510696" y="3291830"/>
            <a:ext cx="700607" cy="648072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Clr>
                <a:schemeClr val="bg2"/>
              </a:buClr>
              <a:buFontTx/>
              <a:buNone/>
            </a:pPr>
            <a:r>
              <a:rPr lang="en-US" sz="1200" dirty="0"/>
              <a:t>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1BA397E8-442D-4762-9E68-4A72C73D8ACF}"/>
              </a:ext>
            </a:extLst>
          </p:cNvPr>
          <p:cNvSpPr txBox="1"/>
          <p:nvPr/>
        </p:nvSpPr>
        <p:spPr>
          <a:xfrm>
            <a:off x="5632647" y="3443106"/>
            <a:ext cx="408488" cy="2880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indent="0"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Zn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A14F659-F48D-4264-9F58-457DC2F4E351}"/>
              </a:ext>
            </a:extLst>
          </p:cNvPr>
          <p:cNvSpPr txBox="1"/>
          <p:nvPr/>
        </p:nvSpPr>
        <p:spPr>
          <a:xfrm>
            <a:off x="2141610" y="1945588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indent="0"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sz="3200" dirty="0"/>
              <a:t>Fe</a:t>
            </a:r>
          </a:p>
        </p:txBody>
      </p:sp>
      <p:sp>
        <p:nvSpPr>
          <p:cNvPr id="16" name="Stroomdiagram: Verbindingslijn 15">
            <a:extLst>
              <a:ext uri="{FF2B5EF4-FFF2-40B4-BE49-F238E27FC236}">
                <a16:creationId xmlns:a16="http://schemas.microsoft.com/office/drawing/2014/main" id="{13581E96-DD3E-4AB5-99BB-040F0CDAD14B}"/>
              </a:ext>
            </a:extLst>
          </p:cNvPr>
          <p:cNvSpPr/>
          <p:nvPr/>
        </p:nvSpPr>
        <p:spPr>
          <a:xfrm>
            <a:off x="2103206" y="3939902"/>
            <a:ext cx="700607" cy="648072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Clr>
                <a:schemeClr val="bg2"/>
              </a:buClr>
              <a:buFontTx/>
              <a:buNone/>
            </a:pPr>
            <a:r>
              <a:rPr lang="en-US" sz="1200" dirty="0"/>
              <a:t> 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64AAD4BE-8F51-4B3E-9610-0E08C164542E}"/>
              </a:ext>
            </a:extLst>
          </p:cNvPr>
          <p:cNvSpPr txBox="1"/>
          <p:nvPr/>
        </p:nvSpPr>
        <p:spPr>
          <a:xfrm>
            <a:off x="2225157" y="4091178"/>
            <a:ext cx="408488" cy="2880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indent="0"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Fe</a:t>
            </a:r>
          </a:p>
        </p:txBody>
      </p:sp>
      <p:sp>
        <p:nvSpPr>
          <p:cNvPr id="18" name="Pijl: rechts 17">
            <a:extLst>
              <a:ext uri="{FF2B5EF4-FFF2-40B4-BE49-F238E27FC236}">
                <a16:creationId xmlns:a16="http://schemas.microsoft.com/office/drawing/2014/main" id="{3D33E6DD-E8A0-4FD9-A9DE-5531F39A7F32}"/>
              </a:ext>
            </a:extLst>
          </p:cNvPr>
          <p:cNvSpPr/>
          <p:nvPr/>
        </p:nvSpPr>
        <p:spPr>
          <a:xfrm rot="5400000">
            <a:off x="2150402" y="3456662"/>
            <a:ext cx="589933" cy="37655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Clr>
                <a:schemeClr val="bg2"/>
              </a:buClr>
              <a:buFontTx/>
              <a:buNone/>
            </a:pPr>
            <a:endParaRPr lang="en-US" sz="1200" dirty="0" err="1"/>
          </a:p>
        </p:txBody>
      </p:sp>
    </p:spTree>
    <p:extLst>
      <p:ext uri="{BB962C8B-B14F-4D97-AF65-F5344CB8AC3E}">
        <p14:creationId xmlns:p14="http://schemas.microsoft.com/office/powerpoint/2010/main" val="593906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22DEBC19-2C0D-4363-90D9-784F7133C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3519"/>
            <a:ext cx="9144000" cy="421646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C3C6BCA-05D5-4CEF-9162-060EE1A3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YaraTera</a:t>
            </a:r>
            <a:r>
              <a:rPr lang="en-GB" dirty="0"/>
              <a:t> CALCULATOR.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2320B1-95BD-4010-9343-49879D67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A8C1-D07B-48A7-B9D3-6EEB2CDCD627}" type="datetime8">
              <a:rPr lang="nl-NL" smtClean="0"/>
              <a:t>9-2-2023 10:25</a:t>
            </a:fld>
            <a:endParaRPr lang="nb-NO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DF4E6C-72BF-468D-AE5E-B992DE08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YaraTera CALCULATOR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CED3307-5287-4648-BF3A-248CE6739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251" y="2211710"/>
            <a:ext cx="4476707" cy="216024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0A37D70-8048-43DD-A2E8-2552EB6379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928" y="3168375"/>
            <a:ext cx="246910" cy="24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66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C6BCA-05D5-4CEF-9162-060EE1A3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2320B1-95BD-4010-9343-49879D67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A8C1-D07B-48A7-B9D3-6EEB2CDCD627}" type="datetime8">
              <a:rPr lang="nl-NL" smtClean="0"/>
              <a:t>9-2-2023 10:25</a:t>
            </a:fld>
            <a:endParaRPr lang="nb-NO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DF4E6C-72BF-468D-AE5E-B992DE08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YaraTera CALCULATOR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0A37D70-8048-43DD-A2E8-2552EB637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3168375"/>
            <a:ext cx="246910" cy="24691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9617073-A28B-4D07-8E03-61578C9A1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167258"/>
            <a:ext cx="6552728" cy="434197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51569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3B9E96C-8E13-4E15-954A-219CAD33B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3519"/>
            <a:ext cx="9144000" cy="421646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C3C6BCA-05D5-4CEF-9162-060EE1A3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YaraTera</a:t>
            </a:r>
            <a:r>
              <a:rPr lang="en-GB" dirty="0"/>
              <a:t> CALCULATOR.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2320B1-95BD-4010-9343-49879D67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A8C1-D07B-48A7-B9D3-6EEB2CDCD627}" type="datetime8">
              <a:rPr lang="nl-NL" smtClean="0"/>
              <a:t>9-2-2023 10:25</a:t>
            </a:fld>
            <a:endParaRPr lang="nb-NO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DF4E6C-72BF-468D-AE5E-B992DE08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YaraTera CALCULATOR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2CA6D50-E3B0-4E78-A6C7-BC5B8312A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1" y="2269691"/>
            <a:ext cx="4505776" cy="217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99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E060E14A-35B0-4A6A-BC07-4E48325CE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3519"/>
            <a:ext cx="9144000" cy="421646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C3C6BCA-05D5-4CEF-9162-060EE1A3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YaraTera</a:t>
            </a:r>
            <a:r>
              <a:rPr lang="en-GB" dirty="0"/>
              <a:t> CALCULATOR.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2320B1-95BD-4010-9343-49879D67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A8C1-D07B-48A7-B9D3-6EEB2CDCD627}" type="datetime8">
              <a:rPr lang="nl-NL" smtClean="0"/>
              <a:t>9-2-2023 10:25</a:t>
            </a:fld>
            <a:endParaRPr lang="nb-NO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DF4E6C-72BF-468D-AE5E-B992DE08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YaraTera CALCULATOR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8727087-7117-4926-9D70-94BE3A799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909" y="2255782"/>
            <a:ext cx="4439587" cy="214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24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56D6E9-02DB-4D9A-B63A-92C6B9052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https://www.yara.nl/gewasvoeding/toolbox/yara-software/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76BDE7-3EAC-4B21-B28F-2EA0E6212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F85A1E-EF37-4235-9268-228D6A611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E0A5-709B-494D-8505-489FAC599A16}" type="datetime8">
              <a:rPr lang="nl-NL" smtClean="0"/>
              <a:t>9-2-2023 10:24</a:t>
            </a:fld>
            <a:endParaRPr lang="nb-NO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81D287-7936-4B03-ADB4-C7A50A088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YaraTera CALCULATOR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6D49A3D-341E-4C9A-8C44-D447C6817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679306"/>
            <a:ext cx="5328592" cy="38019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59298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C6BCA-05D5-4CEF-9162-060EE1A3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YaraTera</a:t>
            </a:r>
            <a:r>
              <a:rPr lang="en-GB" dirty="0"/>
              <a:t> CALCULATOR.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2320B1-95BD-4010-9343-49879D67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A8C1-D07B-48A7-B9D3-6EEB2CDCD627}" type="datetime8">
              <a:rPr lang="nl-NL" smtClean="0"/>
              <a:t>9-2-2023 10:25</a:t>
            </a:fld>
            <a:endParaRPr lang="nb-NO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DF4E6C-72BF-468D-AE5E-B992DE08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YaraTera CALCULATOR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D046BCB-5966-4B53-AB9B-070339B52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347614"/>
            <a:ext cx="3594175" cy="22504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31EA9F0-B9AE-44DC-97B4-E40DC46B6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4359" y="1343387"/>
            <a:ext cx="4040089" cy="225468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20291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C6BCA-05D5-4CEF-9162-060EE1A3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YaraTera</a:t>
            </a:r>
            <a:r>
              <a:rPr lang="en-GB" dirty="0"/>
              <a:t> CALCULATOR.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2320B1-95BD-4010-9343-49879D67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A8C1-D07B-48A7-B9D3-6EEB2CDCD627}" type="datetime8">
              <a:rPr lang="nl-NL" smtClean="0"/>
              <a:t>9-2-2023 10:25</a:t>
            </a:fld>
            <a:endParaRPr lang="nb-NO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DF4E6C-72BF-468D-AE5E-B992DE08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YaraTera CALCULATOR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D902AE8-AC80-48DD-9C2B-B558A01DB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9622"/>
            <a:ext cx="4009495" cy="21451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0DD7641-71DF-45E8-A188-36DA973E2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114" y="1419622"/>
            <a:ext cx="4093366" cy="214510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48851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E3211E7D-B404-4B39-901C-20EEB93DC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3519"/>
            <a:ext cx="9144000" cy="421646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C3C6BCA-05D5-4CEF-9162-060EE1A3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YaraTera</a:t>
            </a:r>
            <a:r>
              <a:rPr lang="en-GB" dirty="0"/>
              <a:t> CALCULATOR.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2320B1-95BD-4010-9343-49879D67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A8C1-D07B-48A7-B9D3-6EEB2CDCD627}" type="datetime8">
              <a:rPr lang="nl-NL" smtClean="0"/>
              <a:t>9-2-2023 10:25</a:t>
            </a:fld>
            <a:endParaRPr lang="nb-NO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DF4E6C-72BF-468D-AE5E-B992DE08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YaraTera CALCULATOR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4AED20A-4245-48DA-81CD-A0C88C4C7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434" y="798331"/>
            <a:ext cx="492646" cy="49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174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C6BCA-05D5-4CEF-9162-060EE1A3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YaraTera</a:t>
            </a:r>
            <a:r>
              <a:rPr lang="en-GB" dirty="0"/>
              <a:t> CALCULATOR.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2320B1-95BD-4010-9343-49879D67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7F73-BA11-435B-A5B0-B966E814ED24}" type="datetime8">
              <a:rPr lang="nl-NL" smtClean="0"/>
              <a:t>9-2-2023 10:25</a:t>
            </a:fld>
            <a:endParaRPr lang="nb-NO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DF4E6C-72BF-468D-AE5E-B992DE08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YaraTera CALCULATOR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83D4D64-B672-4F57-B0A3-DEA04A062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70"/>
            <a:ext cx="9144000" cy="201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73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C6BCA-05D5-4CEF-9162-060EE1A3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YaraTera</a:t>
            </a:r>
            <a:r>
              <a:rPr lang="en-GB" dirty="0"/>
              <a:t> CALCULATOR.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54E7BE-9640-4185-8D4F-BBCF0A5FF9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87574"/>
            <a:ext cx="5338936" cy="3607049"/>
          </a:xfrm>
        </p:spPr>
        <p:txBody>
          <a:bodyPr/>
          <a:lstStyle/>
          <a:p>
            <a:r>
              <a:rPr lang="nl-NL" b="1" dirty="0"/>
              <a:t>Richtlijnen analyse:</a:t>
            </a:r>
          </a:p>
          <a:p>
            <a:endParaRPr lang="nl-NL" dirty="0"/>
          </a:p>
          <a:p>
            <a:r>
              <a:rPr lang="nl-NL" dirty="0"/>
              <a:t>Substraat:                        Potgrond:                        Kasgrond:</a:t>
            </a:r>
          </a:p>
          <a:p>
            <a:r>
              <a:rPr lang="nl-NL" dirty="0"/>
              <a:t>-Watermonster                 -potgrondmonster           - kasgrond</a:t>
            </a:r>
          </a:p>
          <a:p>
            <a:r>
              <a:rPr lang="nl-NL" dirty="0"/>
              <a:t>-elke 1-2 weken               -elke 3 weken                 -elke 4-6 weken</a:t>
            </a:r>
          </a:p>
          <a:p>
            <a:r>
              <a:rPr lang="nl-NL" dirty="0"/>
              <a:t>-500 ml water                  -500 gram potgrond        -500 gram kasgrond</a:t>
            </a:r>
          </a:p>
          <a:p>
            <a:r>
              <a:rPr lang="nl-NL" dirty="0"/>
              <a:t>50% onder en 50%         niet in de bovenste en     - 50% bij de druppelaar</a:t>
            </a:r>
          </a:p>
          <a:p>
            <a:pPr marL="0" indent="0">
              <a:buNone/>
            </a:pPr>
            <a:r>
              <a:rPr lang="nl-NL" dirty="0"/>
              <a:t>    tussen de planten            onderste cm van de pot    en 50% tussen de</a:t>
            </a:r>
          </a:p>
          <a:p>
            <a:pPr marL="0" indent="0">
              <a:buNone/>
            </a:pPr>
            <a:r>
              <a:rPr lang="nl-NL" dirty="0"/>
              <a:t>                                                                                     druppelaars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-Bemonster vroeg          - gemiddeld vochtig          gemiddeld vochtig</a:t>
            </a:r>
          </a:p>
          <a:p>
            <a:pPr marL="0" indent="0">
              <a:buNone/>
            </a:pPr>
            <a:r>
              <a:rPr lang="nl-NL" dirty="0"/>
              <a:t>      in de morgen na</a:t>
            </a:r>
          </a:p>
          <a:p>
            <a:pPr marL="0" indent="0">
              <a:buNone/>
            </a:pPr>
            <a:r>
              <a:rPr lang="nl-NL" dirty="0"/>
              <a:t>      2e – 3e druppelbeurt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Alle monsters moeten representatief zijn voor de gehele oppervlakte.  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289D14E-A278-45F7-8405-3A9D1055F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6176" y="987574"/>
            <a:ext cx="2530624" cy="3607049"/>
          </a:xfrm>
        </p:spPr>
        <p:txBody>
          <a:bodyPr/>
          <a:lstStyle/>
          <a:p>
            <a:r>
              <a:rPr lang="nl-NL" dirty="0"/>
              <a:t>1:1,5 volume-extract</a:t>
            </a:r>
          </a:p>
          <a:p>
            <a:r>
              <a:rPr lang="nl-NL" dirty="0"/>
              <a:t>1 deel potgrond : 1,5 deel water</a:t>
            </a:r>
          </a:p>
          <a:p>
            <a:r>
              <a:rPr lang="nl-NL" dirty="0"/>
              <a:t>Aangedrukt met 0,1 kg/cm</a:t>
            </a:r>
            <a:r>
              <a:rPr lang="nl-NL" baseline="30000" dirty="0"/>
              <a:t>2</a:t>
            </a:r>
          </a:p>
          <a:p>
            <a:r>
              <a:rPr lang="nl-NL" dirty="0"/>
              <a:t>Na schudden en filtreren worden de elementen bepaald.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2320B1-95BD-4010-9343-49879D67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7F73-BA11-435B-A5B0-B966E814ED24}" type="datetime8">
              <a:rPr lang="nl-NL" smtClean="0"/>
              <a:t>9-2-2023 10:25</a:t>
            </a:fld>
            <a:endParaRPr lang="nb-NO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DF4E6C-72BF-468D-AE5E-B992DE08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YaraTera CALCULATOR</a:t>
            </a:r>
          </a:p>
        </p:txBody>
      </p:sp>
    </p:spTree>
    <p:extLst>
      <p:ext uri="{BB962C8B-B14F-4D97-AF65-F5344CB8AC3E}">
        <p14:creationId xmlns:p14="http://schemas.microsoft.com/office/powerpoint/2010/main" val="1505479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C6BCA-05D5-4CEF-9162-060EE1A3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YaraTera</a:t>
            </a:r>
            <a:r>
              <a:rPr lang="en-GB" dirty="0"/>
              <a:t> CALCULATOR.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2320B1-95BD-4010-9343-49879D67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7F73-BA11-435B-A5B0-B966E814ED24}" type="datetime8">
              <a:rPr lang="nl-NL" smtClean="0"/>
              <a:t>9-2-2023 10:25</a:t>
            </a:fld>
            <a:endParaRPr lang="nb-NO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DF4E6C-72BF-468D-AE5E-B992DE08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YaraTera CALCULATOR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83D4D64-B672-4F57-B0A3-DEA04A062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70"/>
            <a:ext cx="9144000" cy="201212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E08F63D-EA11-4443-9CFC-DE1A6E69F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063597"/>
            <a:ext cx="4516319" cy="245236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7FE6D4B-CDCB-4F1F-B044-9546C398F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2063597"/>
            <a:ext cx="4077063" cy="24523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7919F42A-90E4-4976-A4E8-5B97C17DF34F}"/>
              </a:ext>
            </a:extLst>
          </p:cNvPr>
          <p:cNvSpPr/>
          <p:nvPr/>
        </p:nvSpPr>
        <p:spPr>
          <a:xfrm>
            <a:off x="107504" y="1275606"/>
            <a:ext cx="8901599" cy="2880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Clr>
                <a:schemeClr val="bg2"/>
              </a:buClr>
              <a:buFontTx/>
              <a:buNone/>
            </a:pPr>
            <a:endParaRPr lang="en-US" sz="1200" dirty="0" err="1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60AC0DB-10EB-46A3-BB2D-B459C165A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477" y="381212"/>
            <a:ext cx="492646" cy="49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227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C6BCA-05D5-4CEF-9162-060EE1A3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YaraTera</a:t>
            </a:r>
            <a:r>
              <a:rPr lang="en-GB" dirty="0"/>
              <a:t> CALCULATOR.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FDC0A3-4A62-4D6C-B298-DF143A074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2320B1-95BD-4010-9343-49879D67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2CC2-E042-4EE5-A201-D6C725FD3B03}" type="datetime8">
              <a:rPr lang="nl-NL" smtClean="0"/>
              <a:t>9-2-2023 10:25</a:t>
            </a:fld>
            <a:endParaRPr lang="nb-NO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DF4E6C-72BF-468D-AE5E-B992DE08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YaraTera CALCULATOR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D69E7EA-C50E-404A-B324-290C9C3D6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577"/>
            <a:ext cx="9144000" cy="423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89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C6BCA-05D5-4CEF-9162-060EE1A3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YaraTera</a:t>
            </a:r>
            <a:r>
              <a:rPr lang="en-GB" dirty="0"/>
              <a:t> CALCULATOR.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FDC0A3-4A62-4D6C-B298-DF143A074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2320B1-95BD-4010-9343-49879D67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2CC2-E042-4EE5-A201-D6C725FD3B03}" type="datetime8">
              <a:rPr lang="nl-NL" smtClean="0"/>
              <a:t>9-2-2023 10:25</a:t>
            </a:fld>
            <a:endParaRPr lang="nb-NO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DF4E6C-72BF-468D-AE5E-B992DE08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YaraTera CALCULATOR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5503A74-574A-4DD5-925F-E35CBB7CB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486"/>
            <a:ext cx="9144000" cy="423928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0CFC612-6ECC-4FF1-BC57-992642BF0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7768" y="2355726"/>
            <a:ext cx="3288808" cy="178582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537B7E27-420F-4F87-8529-077EA4E2E92A}"/>
              </a:ext>
            </a:extLst>
          </p:cNvPr>
          <p:cNvCxnSpPr>
            <a:cxnSpLocks/>
          </p:cNvCxnSpPr>
          <p:nvPr/>
        </p:nvCxnSpPr>
        <p:spPr>
          <a:xfrm flipH="1" flipV="1">
            <a:off x="3779912" y="915566"/>
            <a:ext cx="3024336" cy="2736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62511D54-8AC5-4EE0-A2D2-037D57ABE9F9}"/>
              </a:ext>
            </a:extLst>
          </p:cNvPr>
          <p:cNvCxnSpPr>
            <a:cxnSpLocks/>
          </p:cNvCxnSpPr>
          <p:nvPr/>
        </p:nvCxnSpPr>
        <p:spPr>
          <a:xfrm flipH="1" flipV="1">
            <a:off x="6876256" y="926058"/>
            <a:ext cx="1656184" cy="2797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hoek 5">
            <a:extLst>
              <a:ext uri="{FF2B5EF4-FFF2-40B4-BE49-F238E27FC236}">
                <a16:creationId xmlns:a16="http://schemas.microsoft.com/office/drawing/2014/main" id="{DB8F1719-66B7-2FBC-7A70-B24116357D74}"/>
              </a:ext>
            </a:extLst>
          </p:cNvPr>
          <p:cNvSpPr/>
          <p:nvPr/>
        </p:nvSpPr>
        <p:spPr>
          <a:xfrm>
            <a:off x="2339752" y="771550"/>
            <a:ext cx="21602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Clr>
                <a:schemeClr val="bg2"/>
              </a:buClr>
              <a:buFontTx/>
              <a:buNone/>
            </a:pPr>
            <a:endParaRPr lang="en-US" sz="1200" dirty="0" err="1"/>
          </a:p>
        </p:txBody>
      </p:sp>
    </p:spTree>
    <p:extLst>
      <p:ext uri="{BB962C8B-B14F-4D97-AF65-F5344CB8AC3E}">
        <p14:creationId xmlns:p14="http://schemas.microsoft.com/office/powerpoint/2010/main" val="1071746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C6BCA-05D5-4CEF-9162-060EE1A3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YaraTera</a:t>
            </a:r>
            <a:r>
              <a:rPr lang="en-GB" dirty="0"/>
              <a:t> CALCULATOR.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FDC0A3-4A62-4D6C-B298-DF143A074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2320B1-95BD-4010-9343-49879D67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2CC2-E042-4EE5-A201-D6C725FD3B03}" type="datetime8">
              <a:rPr lang="nl-NL" smtClean="0"/>
              <a:t>9-2-2023 10:25</a:t>
            </a:fld>
            <a:endParaRPr lang="nb-NO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DF4E6C-72BF-468D-AE5E-B992DE08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YaraTera CALCULATOR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5503A74-574A-4DD5-925F-E35CBB7CB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486"/>
            <a:ext cx="9144000" cy="423928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89B51EF-60B1-482B-B3F0-BC6D44316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7725" y="2358363"/>
            <a:ext cx="3337795" cy="2013588"/>
          </a:xfrm>
          <a:prstGeom prst="rect">
            <a:avLst/>
          </a:prstGeom>
        </p:spPr>
      </p:pic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E2238DFD-595B-4530-B5F7-FE06F596BFF5}"/>
              </a:ext>
            </a:extLst>
          </p:cNvPr>
          <p:cNvCxnSpPr>
            <a:cxnSpLocks/>
          </p:cNvCxnSpPr>
          <p:nvPr/>
        </p:nvCxnSpPr>
        <p:spPr>
          <a:xfrm flipH="1" flipV="1">
            <a:off x="1979712" y="3219822"/>
            <a:ext cx="4392488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80A8A8B7-416A-4834-BF4B-5AF16BE794DC}"/>
              </a:ext>
            </a:extLst>
          </p:cNvPr>
          <p:cNvCxnSpPr>
            <a:cxnSpLocks/>
          </p:cNvCxnSpPr>
          <p:nvPr/>
        </p:nvCxnSpPr>
        <p:spPr>
          <a:xfrm flipH="1" flipV="1">
            <a:off x="3419872" y="3147814"/>
            <a:ext cx="3960440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hoek 6">
            <a:extLst>
              <a:ext uri="{FF2B5EF4-FFF2-40B4-BE49-F238E27FC236}">
                <a16:creationId xmlns:a16="http://schemas.microsoft.com/office/drawing/2014/main" id="{9D053510-6F1C-09F8-FEA0-142183357748}"/>
              </a:ext>
            </a:extLst>
          </p:cNvPr>
          <p:cNvSpPr/>
          <p:nvPr/>
        </p:nvSpPr>
        <p:spPr>
          <a:xfrm>
            <a:off x="2339752" y="771550"/>
            <a:ext cx="21602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Clr>
                <a:schemeClr val="bg2"/>
              </a:buClr>
              <a:buFontTx/>
              <a:buNone/>
            </a:pPr>
            <a:endParaRPr lang="en-US" sz="1200" dirty="0" err="1"/>
          </a:p>
        </p:txBody>
      </p:sp>
    </p:spTree>
    <p:extLst>
      <p:ext uri="{BB962C8B-B14F-4D97-AF65-F5344CB8AC3E}">
        <p14:creationId xmlns:p14="http://schemas.microsoft.com/office/powerpoint/2010/main" val="28807879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C6BCA-05D5-4CEF-9162-060EE1A3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YaraTera</a:t>
            </a:r>
            <a:r>
              <a:rPr lang="en-GB" dirty="0"/>
              <a:t> CALCULATOR.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FDC0A3-4A62-4D6C-B298-DF143A074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2320B1-95BD-4010-9343-49879D67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2CC2-E042-4EE5-A201-D6C725FD3B03}" type="datetime8">
              <a:rPr lang="nl-NL" smtClean="0"/>
              <a:t>9-2-2023 10:25</a:t>
            </a:fld>
            <a:endParaRPr lang="nb-NO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DF4E6C-72BF-468D-AE5E-B992DE08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YaraTera CALCULATOR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5503A74-574A-4DD5-925F-E35CBB7CB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486"/>
            <a:ext cx="9144000" cy="4239282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2EC0023D-3EE8-4454-B848-D7CE399023F8}"/>
              </a:ext>
            </a:extLst>
          </p:cNvPr>
          <p:cNvSpPr/>
          <p:nvPr/>
        </p:nvSpPr>
        <p:spPr>
          <a:xfrm>
            <a:off x="2267744" y="708732"/>
            <a:ext cx="360040" cy="278842"/>
          </a:xfrm>
          <a:prstGeom prst="ellipse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Clr>
                <a:schemeClr val="bg2"/>
              </a:buClr>
              <a:buFontTx/>
              <a:buNone/>
            </a:pPr>
            <a:endParaRPr lang="en-US" sz="1200" dirty="0" err="1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FF32436-537F-4E16-A6A5-27A8E23CC938}"/>
              </a:ext>
            </a:extLst>
          </p:cNvPr>
          <p:cNvSpPr txBox="1"/>
          <p:nvPr/>
        </p:nvSpPr>
        <p:spPr>
          <a:xfrm>
            <a:off x="2496344" y="532148"/>
            <a:ext cx="360040" cy="27884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indent="0"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sz="1200" dirty="0"/>
              <a:t>pH!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3D19530-8DF4-DB69-85CF-E30C2862C255}"/>
              </a:ext>
            </a:extLst>
          </p:cNvPr>
          <p:cNvSpPr/>
          <p:nvPr/>
        </p:nvSpPr>
        <p:spPr>
          <a:xfrm>
            <a:off x="0" y="2355726"/>
            <a:ext cx="9144000" cy="2255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Clr>
                <a:schemeClr val="bg2"/>
              </a:buClr>
              <a:buFontTx/>
              <a:buNone/>
            </a:pPr>
            <a:endParaRPr lang="en-US" sz="1200" dirty="0" err="1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1F39AD8-8894-1C51-C8BD-0CEBECF09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43" y="2330853"/>
            <a:ext cx="8497486" cy="230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98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56D6E9-02DB-4D9A-B63A-92C6B9052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https://www.yara.nl/gewasvoeding/toolbox/yara-software/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76BDE7-3EAC-4B21-B28F-2EA0E6212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F85A1E-EF37-4235-9268-228D6A611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E0A5-709B-494D-8505-489FAC599A16}" type="datetime8">
              <a:rPr lang="nl-NL" smtClean="0"/>
              <a:t>9-2-2023 10:25</a:t>
            </a:fld>
            <a:endParaRPr lang="nb-NO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81D287-7936-4B03-ADB4-C7A50A088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YaraTera CALCULATOR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486B1C4-89B2-4AC5-9B27-DAA027D49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08" y="638509"/>
            <a:ext cx="5097964" cy="387745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18104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C6BCA-05D5-4CEF-9162-060EE1A3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YaraTera</a:t>
            </a:r>
            <a:r>
              <a:rPr lang="en-GB" dirty="0"/>
              <a:t> CALCULATOR.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FDC0A3-4A62-4D6C-B298-DF143A074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2320B1-95BD-4010-9343-49879D67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2CC2-E042-4EE5-A201-D6C725FD3B03}" type="datetime8">
              <a:rPr lang="nl-NL" smtClean="0"/>
              <a:t>9-2-2023 10:25</a:t>
            </a:fld>
            <a:endParaRPr lang="nb-NO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DF4E6C-72BF-468D-AE5E-B992DE08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YaraTera CALCULATOR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5503A74-574A-4DD5-925F-E35CBB7CB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486"/>
            <a:ext cx="9144000" cy="423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461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C6BCA-05D5-4CEF-9162-060EE1A3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YaraTera</a:t>
            </a:r>
            <a:r>
              <a:rPr lang="en-GB" dirty="0"/>
              <a:t> CALCULATOR.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FDC0A3-4A62-4D6C-B298-DF143A074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2320B1-95BD-4010-9343-49879D67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2CC2-E042-4EE5-A201-D6C725FD3B03}" type="datetime8">
              <a:rPr lang="nl-NL" smtClean="0"/>
              <a:t>9-2-2023 10:25</a:t>
            </a:fld>
            <a:endParaRPr lang="nb-NO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DF4E6C-72BF-468D-AE5E-B992DE08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YaraTera CALCULATOR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B34F098-9C3F-4392-BB3A-13522E9DC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486"/>
            <a:ext cx="9144000" cy="4233546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580CD2F3-C6F1-4B72-8455-261E70058123}"/>
              </a:ext>
            </a:extLst>
          </p:cNvPr>
          <p:cNvSpPr txBox="1"/>
          <p:nvPr/>
        </p:nvSpPr>
        <p:spPr>
          <a:xfrm>
            <a:off x="7241215" y="1059582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indent="0"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sz="1000" dirty="0"/>
              <a:t>EC door </a:t>
            </a:r>
            <a:r>
              <a:rPr lang="en-US" sz="1000" dirty="0" err="1"/>
              <a:t>correcties</a:t>
            </a:r>
            <a:r>
              <a:rPr lang="en-US" sz="1000" dirty="0"/>
              <a:t> </a:t>
            </a:r>
          </a:p>
          <a:p>
            <a:pPr marL="0" indent="0"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sz="1000" dirty="0" err="1"/>
              <a:t>omhoog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76416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C6BCA-05D5-4CEF-9162-060EE1A3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YaraTera</a:t>
            </a:r>
            <a:r>
              <a:rPr lang="en-GB" dirty="0"/>
              <a:t> CALCULATOR.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FDC0A3-4A62-4D6C-B298-DF143A074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2320B1-95BD-4010-9343-49879D67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2CC2-E042-4EE5-A201-D6C725FD3B03}" type="datetime8">
              <a:rPr lang="nl-NL" smtClean="0"/>
              <a:t>9-2-2023 10:25</a:t>
            </a:fld>
            <a:endParaRPr lang="nb-NO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DF4E6C-72BF-468D-AE5E-B992DE08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YaraTera CALCULATOR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50525C4-DCF8-459F-933E-05D493EB9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486"/>
            <a:ext cx="9144000" cy="4233546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5C9C5A36-47AC-4767-9AFD-07C62231CBBD}"/>
              </a:ext>
            </a:extLst>
          </p:cNvPr>
          <p:cNvSpPr txBox="1"/>
          <p:nvPr/>
        </p:nvSpPr>
        <p:spPr>
          <a:xfrm>
            <a:off x="6948264" y="2427734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indent="0"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sz="1100" dirty="0" err="1"/>
              <a:t>Positief</a:t>
            </a:r>
            <a:r>
              <a:rPr lang="en-US" sz="1100" dirty="0"/>
              <a:t> en </a:t>
            </a:r>
            <a:r>
              <a:rPr lang="en-US" sz="1100" dirty="0" err="1"/>
              <a:t>negatief</a:t>
            </a:r>
            <a:r>
              <a:rPr lang="en-US" sz="1100" dirty="0"/>
              <a:t> </a:t>
            </a:r>
            <a:r>
              <a:rPr lang="en-US" sz="1100" dirty="0" err="1"/>
              <a:t>uit</a:t>
            </a:r>
            <a:r>
              <a:rPr lang="en-US" sz="1100" dirty="0"/>
              <a:t> </a:t>
            </a:r>
            <a:r>
              <a:rPr lang="en-US" sz="1100" dirty="0" err="1"/>
              <a:t>balans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104952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C6BCA-05D5-4CEF-9162-060EE1A3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YaraTera</a:t>
            </a:r>
            <a:r>
              <a:rPr lang="en-GB" dirty="0"/>
              <a:t> CALCULATOR.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FDC0A3-4A62-4D6C-B298-DF143A074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2320B1-95BD-4010-9343-49879D67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2CC2-E042-4EE5-A201-D6C725FD3B03}" type="datetime8">
              <a:rPr lang="nl-NL" smtClean="0"/>
              <a:t>9-2-2023 10:25</a:t>
            </a:fld>
            <a:endParaRPr lang="nb-NO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DF4E6C-72BF-468D-AE5E-B992DE08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YaraTera CALCULATOR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9C9AAA9-9386-4637-AB94-D7BE754EB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486"/>
            <a:ext cx="9144000" cy="4233546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44948390-A25A-41F5-8DB1-0EC535A1C274}"/>
              </a:ext>
            </a:extLst>
          </p:cNvPr>
          <p:cNvSpPr txBox="1"/>
          <p:nvPr/>
        </p:nvSpPr>
        <p:spPr>
          <a:xfrm>
            <a:off x="7212736" y="1203598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indent="0"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sz="1200" dirty="0"/>
              <a:t>EC </a:t>
            </a:r>
            <a:r>
              <a:rPr lang="en-US" sz="1200" dirty="0" err="1"/>
              <a:t>verlaging</a:t>
            </a:r>
            <a:r>
              <a:rPr lang="en-US" sz="1200" dirty="0"/>
              <a:t> </a:t>
            </a:r>
            <a:r>
              <a:rPr lang="en-US" sz="1200" dirty="0" err="1"/>
              <a:t>i.v.m</a:t>
            </a:r>
            <a:r>
              <a:rPr lang="en-US" sz="1200" dirty="0"/>
              <a:t>. </a:t>
            </a:r>
          </a:p>
          <a:p>
            <a:pPr marL="0" indent="0"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sz="1200" dirty="0" err="1"/>
              <a:t>hoge</a:t>
            </a:r>
            <a:r>
              <a:rPr lang="en-US" sz="1200" dirty="0"/>
              <a:t> EC </a:t>
            </a:r>
            <a:r>
              <a:rPr lang="en-US" sz="1200" dirty="0" err="1"/>
              <a:t>analyse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56728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C6BCA-05D5-4CEF-9162-060EE1A3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YaraTera</a:t>
            </a:r>
            <a:r>
              <a:rPr lang="en-GB" dirty="0"/>
              <a:t> CALCULATOR.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FDC0A3-4A62-4D6C-B298-DF143A074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2320B1-95BD-4010-9343-49879D67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2CC2-E042-4EE5-A201-D6C725FD3B03}" type="datetime8">
              <a:rPr lang="nl-NL" smtClean="0"/>
              <a:t>9-2-2023 10:25</a:t>
            </a:fld>
            <a:endParaRPr lang="nb-NO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DF4E6C-72BF-468D-AE5E-B992DE08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YaraTera CALCULATOR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914EDEE-14EB-45F4-A99D-E99E1A1FF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486"/>
            <a:ext cx="9144000" cy="4233546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20F50225-AE79-40B2-BB6E-CA87893132E0}"/>
              </a:ext>
            </a:extLst>
          </p:cNvPr>
          <p:cNvSpPr txBox="1"/>
          <p:nvPr/>
        </p:nvSpPr>
        <p:spPr>
          <a:xfrm>
            <a:off x="2230002" y="1563638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indent="0"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sz="1100" dirty="0"/>
              <a:t>NH4 het </a:t>
            </a:r>
            <a:r>
              <a:rPr lang="en-US" sz="1100" dirty="0" err="1"/>
              <a:t>zelfde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341648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C6BCA-05D5-4CEF-9162-060EE1A3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YaraTera</a:t>
            </a:r>
            <a:r>
              <a:rPr lang="en-GB" dirty="0"/>
              <a:t> CALCULATOR.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FDC0A3-4A62-4D6C-B298-DF143A074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2320B1-95BD-4010-9343-49879D67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2CC2-E042-4EE5-A201-D6C725FD3B03}" type="datetime8">
              <a:rPr lang="nl-NL" smtClean="0"/>
              <a:t>9-2-2023 10:25</a:t>
            </a:fld>
            <a:endParaRPr lang="nb-NO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DF4E6C-72BF-468D-AE5E-B992DE08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YaraTera CALCULATOR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7E34EE5-7D62-4823-82EA-783AD7F1F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486"/>
            <a:ext cx="9144000" cy="42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46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C6BCA-05D5-4CEF-9162-060EE1A3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YaraTera</a:t>
            </a:r>
            <a:r>
              <a:rPr lang="en-GB" dirty="0"/>
              <a:t> CALCULATOR.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FDC0A3-4A62-4D6C-B298-DF143A074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2320B1-95BD-4010-9343-49879D67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2CC2-E042-4EE5-A201-D6C725FD3B03}" type="datetime8">
              <a:rPr lang="nl-NL" smtClean="0"/>
              <a:t>9-2-2023 10:25</a:t>
            </a:fld>
            <a:endParaRPr lang="nb-NO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DF4E6C-72BF-468D-AE5E-B992DE08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YaraTera CALCULATOR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B35D7B1-C649-4C24-8B5A-9E2539B4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548"/>
            <a:ext cx="9144000" cy="4594522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87CF4B06-A16D-45B6-B029-330F231D6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54" y="48107"/>
            <a:ext cx="492646" cy="49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8423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C6BCA-05D5-4CEF-9162-060EE1A3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YaraTera</a:t>
            </a:r>
            <a:r>
              <a:rPr lang="en-GB" dirty="0"/>
              <a:t> CALCULATOR.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FDC0A3-4A62-4D6C-B298-DF143A074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2320B1-95BD-4010-9343-49879D67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2CC2-E042-4EE5-A201-D6C725FD3B03}" type="datetime8">
              <a:rPr lang="nl-NL" smtClean="0"/>
              <a:t>9-2-2023 10:25</a:t>
            </a:fld>
            <a:endParaRPr lang="nb-NO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DF4E6C-72BF-468D-AE5E-B992DE08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YaraTera CALCULATOR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5488738-E40A-48A8-89E0-5B341C112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4060"/>
            <a:ext cx="9144000" cy="3717890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C09992DF-CBEF-46A8-9A57-4D7A698EA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54" y="915566"/>
            <a:ext cx="492646" cy="49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9103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C6BCA-05D5-4CEF-9162-060EE1A3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YaraTera</a:t>
            </a:r>
            <a:r>
              <a:rPr lang="en-GB" dirty="0"/>
              <a:t> CALCULATOR.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FDC0A3-4A62-4D6C-B298-DF143A074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2320B1-95BD-4010-9343-49879D67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2CC2-E042-4EE5-A201-D6C725FD3B03}" type="datetime8">
              <a:rPr lang="nl-NL" smtClean="0"/>
              <a:t>9-2-2023 10:25</a:t>
            </a:fld>
            <a:endParaRPr lang="nb-NO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DF4E6C-72BF-468D-AE5E-B992DE08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YaraTera CALCULATOR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C09992DF-CBEF-46A8-9A57-4D7A698EA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54" y="915566"/>
            <a:ext cx="492646" cy="49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37D2B08-2551-41D2-AFA3-3376F8280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3478"/>
            <a:ext cx="9144000" cy="45216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8E854A4F-5F87-4E34-976D-D2D1E451A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536" y="460658"/>
            <a:ext cx="492646" cy="49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8201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C6BCA-05D5-4CEF-9162-060EE1A3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YaraTera</a:t>
            </a:r>
            <a:r>
              <a:rPr lang="en-GB" dirty="0"/>
              <a:t> CALCULATOR.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FDC0A3-4A62-4D6C-B298-DF143A074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2320B1-95BD-4010-9343-49879D67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2CC2-E042-4EE5-A201-D6C725FD3B03}" type="datetime8">
              <a:rPr lang="nl-NL" smtClean="0"/>
              <a:t>9-2-2023 10:25</a:t>
            </a:fld>
            <a:endParaRPr lang="nb-NO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DF4E6C-72BF-468D-AE5E-B992DE08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YaraTera CALCULATOR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7AB18F4-9EDD-4189-8F4F-B6E37559C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165" y="0"/>
            <a:ext cx="3948179" cy="51435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96544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56D6E9-02DB-4D9A-B63A-92C6B9052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Adviesbasis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76BDE7-3EAC-4B21-B28F-2EA0E6212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F85A1E-EF37-4235-9268-228D6A611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E0A5-709B-494D-8505-489FAC599A16}" type="datetime8">
              <a:rPr lang="nl-NL" smtClean="0"/>
              <a:t>9-2-2023 10:25</a:t>
            </a:fld>
            <a:endParaRPr lang="nb-NO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81D287-7936-4B03-ADB4-C7A50A088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YaraTera CALCULATOR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736BA41-16F3-471B-B93F-DC7F351A9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5" y="205344"/>
            <a:ext cx="4258816" cy="439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90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C6BCA-05D5-4CEF-9162-060EE1A3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YaraTera</a:t>
            </a:r>
            <a:r>
              <a:rPr lang="en-GB" dirty="0"/>
              <a:t> CALCULATOR.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2320B1-95BD-4010-9343-49879D67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C91D-336A-4883-84AF-599DC77086F6}" type="datetime8">
              <a:rPr lang="nl-NL" smtClean="0"/>
              <a:t>9-2-2023 10:25</a:t>
            </a:fld>
            <a:endParaRPr lang="nb-NO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DF4E6C-72BF-468D-AE5E-B992DE08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YaraTera CALCULATOR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F379B4E-5EB9-416D-A7D3-759CD7EAB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142" y="875761"/>
            <a:ext cx="7153715" cy="33919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7710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C6BCA-05D5-4CEF-9162-060EE1A3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YaraTera</a:t>
            </a:r>
            <a:r>
              <a:rPr lang="en-GB" dirty="0"/>
              <a:t> CALCULATOR.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2320B1-95BD-4010-9343-49879D67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B00B-8084-49BB-8EDB-4BD98237F726}" type="datetime8">
              <a:rPr lang="nl-NL" smtClean="0"/>
              <a:t>9-2-2023 10:25</a:t>
            </a:fld>
            <a:endParaRPr lang="nb-NO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DF4E6C-72BF-468D-AE5E-B992DE08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YaraTera CALCULATOR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D627DD6-4D07-4D24-8D2D-238708607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4793"/>
            <a:ext cx="9144000" cy="3233913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33B969C8-8392-4030-A8A0-63169B516957}"/>
              </a:ext>
            </a:extLst>
          </p:cNvPr>
          <p:cNvSpPr/>
          <p:nvPr/>
        </p:nvSpPr>
        <p:spPr>
          <a:xfrm>
            <a:off x="2339752" y="1275606"/>
            <a:ext cx="576064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Clr>
                <a:schemeClr val="bg2"/>
              </a:buClr>
              <a:buFontTx/>
              <a:buNone/>
            </a:pPr>
            <a:endParaRPr lang="en-US" sz="1200" dirty="0" err="1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0F885A0-412C-463B-8A63-71958858848F}"/>
              </a:ext>
            </a:extLst>
          </p:cNvPr>
          <p:cNvSpPr/>
          <p:nvPr/>
        </p:nvSpPr>
        <p:spPr>
          <a:xfrm>
            <a:off x="8892480" y="1026801"/>
            <a:ext cx="251520" cy="1767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Clr>
                <a:schemeClr val="bg2"/>
              </a:buClr>
              <a:buFontTx/>
              <a:buNone/>
            </a:pPr>
            <a:endParaRPr lang="en-US" sz="1200" dirty="0" err="1"/>
          </a:p>
        </p:txBody>
      </p:sp>
    </p:spTree>
    <p:extLst>
      <p:ext uri="{BB962C8B-B14F-4D97-AF65-F5344CB8AC3E}">
        <p14:creationId xmlns:p14="http://schemas.microsoft.com/office/powerpoint/2010/main" val="2429780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C6BCA-05D5-4CEF-9162-060EE1A3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YaraTera</a:t>
            </a:r>
            <a:r>
              <a:rPr lang="en-GB" dirty="0"/>
              <a:t> CALCULATOR.</a:t>
            </a:r>
          </a:p>
        </p:txBody>
      </p:sp>
      <p:sp>
        <p:nvSpPr>
          <p:cNvPr id="13" name="Tijdelijke aanduiding voor inhoud 12">
            <a:extLst>
              <a:ext uri="{FF2B5EF4-FFF2-40B4-BE49-F238E27FC236}">
                <a16:creationId xmlns:a16="http://schemas.microsoft.com/office/drawing/2014/main" id="{17987C9B-F882-4029-A1A7-829163BC4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83768" y="987574"/>
            <a:ext cx="6120680" cy="3496163"/>
          </a:xfrm>
        </p:spPr>
        <p:txBody>
          <a:bodyPr>
            <a:normAutofit/>
          </a:bodyPr>
          <a:lstStyle/>
          <a:p>
            <a:r>
              <a:rPr lang="en-US" sz="1100" dirty="0" err="1"/>
              <a:t>Waterkwaliteit</a:t>
            </a:r>
            <a:r>
              <a:rPr lang="en-US" sz="1100" dirty="0"/>
              <a:t> </a:t>
            </a:r>
            <a:r>
              <a:rPr lang="en-US" sz="1100" dirty="0" err="1"/>
              <a:t>invoeren</a:t>
            </a:r>
            <a:r>
              <a:rPr lang="en-US" sz="1100" dirty="0"/>
              <a:t>.</a:t>
            </a:r>
          </a:p>
          <a:p>
            <a:endParaRPr lang="en-US" sz="1100" dirty="0"/>
          </a:p>
          <a:p>
            <a:r>
              <a:rPr lang="en-US" sz="1100" dirty="0" err="1"/>
              <a:t>Opties</a:t>
            </a:r>
            <a:r>
              <a:rPr lang="en-US" sz="1100" dirty="0"/>
              <a:t> </a:t>
            </a:r>
            <a:r>
              <a:rPr lang="en-US" sz="1100" dirty="0" err="1"/>
              <a:t>instellen</a:t>
            </a:r>
            <a:r>
              <a:rPr lang="en-US" sz="1100" dirty="0"/>
              <a:t>/</a:t>
            </a:r>
            <a:r>
              <a:rPr lang="en-US" sz="1100" dirty="0" err="1"/>
              <a:t>aanpassen</a:t>
            </a:r>
            <a:r>
              <a:rPr lang="en-US" sz="1100" dirty="0"/>
              <a:t>.</a:t>
            </a:r>
          </a:p>
          <a:p>
            <a:endParaRPr lang="en-US" sz="1100" dirty="0"/>
          </a:p>
          <a:p>
            <a:r>
              <a:rPr lang="en-US" sz="1100" dirty="0" err="1"/>
              <a:t>Analyse</a:t>
            </a:r>
            <a:r>
              <a:rPr lang="en-US" sz="1100" dirty="0"/>
              <a:t> </a:t>
            </a:r>
            <a:r>
              <a:rPr lang="en-US" sz="1100" dirty="0" err="1"/>
              <a:t>invoeren</a:t>
            </a:r>
            <a:r>
              <a:rPr lang="en-US" sz="1100" dirty="0"/>
              <a:t> </a:t>
            </a:r>
            <a:r>
              <a:rPr lang="en-US" sz="1100" dirty="0" err="1"/>
              <a:t>substraat</a:t>
            </a:r>
            <a:r>
              <a:rPr lang="en-US" sz="1100" dirty="0"/>
              <a:t>.</a:t>
            </a:r>
          </a:p>
          <a:p>
            <a:endParaRPr lang="en-US" sz="1100" dirty="0"/>
          </a:p>
          <a:p>
            <a:r>
              <a:rPr lang="en-US" sz="1100" dirty="0" err="1"/>
              <a:t>Correcties</a:t>
            </a:r>
            <a:r>
              <a:rPr lang="en-US" sz="1100" dirty="0"/>
              <a:t> </a:t>
            </a:r>
            <a:r>
              <a:rPr lang="en-US" sz="1100" dirty="0" err="1"/>
              <a:t>invoeren</a:t>
            </a:r>
            <a:r>
              <a:rPr lang="en-US" sz="1100" dirty="0"/>
              <a:t>.</a:t>
            </a:r>
          </a:p>
          <a:p>
            <a:endParaRPr lang="en-US" sz="1100" dirty="0"/>
          </a:p>
          <a:p>
            <a:r>
              <a:rPr lang="en-US" sz="1100" dirty="0" err="1"/>
              <a:t>Berekeningsoverzicht</a:t>
            </a:r>
            <a:r>
              <a:rPr lang="en-US" sz="1100" dirty="0"/>
              <a:t> en </a:t>
            </a:r>
            <a:r>
              <a:rPr lang="en-US" sz="1100" dirty="0" err="1"/>
              <a:t>downloaden</a:t>
            </a:r>
            <a:r>
              <a:rPr lang="en-US" sz="1100" dirty="0"/>
              <a:t>.</a:t>
            </a:r>
          </a:p>
          <a:p>
            <a:endParaRPr lang="en-US" sz="1100" dirty="0"/>
          </a:p>
          <a:p>
            <a:r>
              <a:rPr lang="en-US" sz="1100" dirty="0" err="1"/>
              <a:t>Gewas</a:t>
            </a:r>
            <a:r>
              <a:rPr lang="en-US" sz="1100" dirty="0"/>
              <a:t>/</a:t>
            </a:r>
            <a:r>
              <a:rPr lang="en-US" sz="1100" dirty="0" err="1"/>
              <a:t>groeimedia</a:t>
            </a:r>
            <a:r>
              <a:rPr lang="en-US" sz="1100" dirty="0"/>
              <a:t> </a:t>
            </a:r>
            <a:r>
              <a:rPr lang="en-US" sz="1100" dirty="0" err="1"/>
              <a:t>aanmaken</a:t>
            </a:r>
            <a:r>
              <a:rPr lang="en-US" sz="1100" dirty="0"/>
              <a:t> of </a:t>
            </a:r>
            <a:r>
              <a:rPr lang="en-US" sz="1100" dirty="0" err="1"/>
              <a:t>aanpassen</a:t>
            </a:r>
            <a:r>
              <a:rPr lang="en-US" sz="1100" dirty="0"/>
              <a:t>.</a:t>
            </a:r>
          </a:p>
          <a:p>
            <a:endParaRPr lang="en-US" sz="1100" dirty="0"/>
          </a:p>
          <a:p>
            <a:r>
              <a:rPr lang="en-US" sz="1100" dirty="0" err="1"/>
              <a:t>Toegang</a:t>
            </a:r>
            <a:r>
              <a:rPr lang="en-US" sz="1100" dirty="0"/>
              <a:t> </a:t>
            </a:r>
            <a:r>
              <a:rPr lang="en-US" sz="1100" dirty="0" err="1"/>
              <a:t>verlenen</a:t>
            </a:r>
            <a:r>
              <a:rPr lang="en-US" sz="1100" dirty="0"/>
              <a:t>.</a:t>
            </a:r>
          </a:p>
          <a:p>
            <a:endParaRPr lang="en-US" sz="1100" dirty="0"/>
          </a:p>
          <a:p>
            <a:r>
              <a:rPr lang="en-US" sz="1100" dirty="0"/>
              <a:t>Op welk </a:t>
            </a:r>
            <a:r>
              <a:rPr lang="en-US" sz="1100" dirty="0" err="1"/>
              <a:t>niveau</a:t>
            </a:r>
            <a:r>
              <a:rPr lang="en-US" sz="1100" dirty="0"/>
              <a:t> </a:t>
            </a:r>
            <a:r>
              <a:rPr lang="en-US" sz="1100" dirty="0" err="1"/>
              <a:t>berekenen</a:t>
            </a:r>
            <a:r>
              <a:rPr lang="en-US" sz="1100" dirty="0"/>
              <a:t>.</a:t>
            </a:r>
          </a:p>
          <a:p>
            <a:endParaRPr lang="en-US" sz="11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2320B1-95BD-4010-9343-49879D67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B00B-8084-49BB-8EDB-4BD98237F726}" type="datetime8">
              <a:rPr lang="nl-NL" smtClean="0"/>
              <a:t>9-2-2023 10:25</a:t>
            </a:fld>
            <a:endParaRPr lang="nb-NO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DF4E6C-72BF-468D-AE5E-B992DE08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YaraTera CALCULATOR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D72FE69-1C4A-409D-A7CE-A34FA60B6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87574"/>
            <a:ext cx="1762371" cy="34961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Pijl: rechts 13">
            <a:extLst>
              <a:ext uri="{FF2B5EF4-FFF2-40B4-BE49-F238E27FC236}">
                <a16:creationId xmlns:a16="http://schemas.microsoft.com/office/drawing/2014/main" id="{2CA1CB91-DED4-4729-B513-717FF01E654D}"/>
              </a:ext>
            </a:extLst>
          </p:cNvPr>
          <p:cNvSpPr/>
          <p:nvPr/>
        </p:nvSpPr>
        <p:spPr>
          <a:xfrm>
            <a:off x="2219571" y="1059582"/>
            <a:ext cx="264197" cy="14401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Clr>
                <a:schemeClr val="bg2"/>
              </a:buClr>
              <a:buFontTx/>
              <a:buNone/>
            </a:pPr>
            <a:endParaRPr lang="en-US" sz="1200" dirty="0" err="1"/>
          </a:p>
        </p:txBody>
      </p:sp>
      <p:sp>
        <p:nvSpPr>
          <p:cNvPr id="15" name="Pijl: rechts 14">
            <a:extLst>
              <a:ext uri="{FF2B5EF4-FFF2-40B4-BE49-F238E27FC236}">
                <a16:creationId xmlns:a16="http://schemas.microsoft.com/office/drawing/2014/main" id="{D123EA26-43BE-4A10-B569-873B8CA74CD2}"/>
              </a:ext>
            </a:extLst>
          </p:cNvPr>
          <p:cNvSpPr/>
          <p:nvPr/>
        </p:nvSpPr>
        <p:spPr>
          <a:xfrm>
            <a:off x="2225625" y="1436390"/>
            <a:ext cx="264197" cy="14401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Clr>
                <a:schemeClr val="bg2"/>
              </a:buClr>
              <a:buFontTx/>
              <a:buNone/>
            </a:pPr>
            <a:endParaRPr lang="en-US" sz="1200" dirty="0" err="1"/>
          </a:p>
        </p:txBody>
      </p:sp>
      <p:sp>
        <p:nvSpPr>
          <p:cNvPr id="16" name="Pijl: rechts 15">
            <a:extLst>
              <a:ext uri="{FF2B5EF4-FFF2-40B4-BE49-F238E27FC236}">
                <a16:creationId xmlns:a16="http://schemas.microsoft.com/office/drawing/2014/main" id="{F3B6F823-0B34-4C70-9C88-7A59DCB5E16F}"/>
              </a:ext>
            </a:extLst>
          </p:cNvPr>
          <p:cNvSpPr/>
          <p:nvPr/>
        </p:nvSpPr>
        <p:spPr>
          <a:xfrm flipV="1">
            <a:off x="2225625" y="1885206"/>
            <a:ext cx="264197" cy="14401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Clr>
                <a:schemeClr val="bg2"/>
              </a:buClr>
              <a:buFontTx/>
              <a:buNone/>
            </a:pPr>
            <a:endParaRPr lang="en-US" sz="1200" dirty="0" err="1"/>
          </a:p>
        </p:txBody>
      </p:sp>
      <p:sp>
        <p:nvSpPr>
          <p:cNvPr id="17" name="Pijl: rechts 16">
            <a:extLst>
              <a:ext uri="{FF2B5EF4-FFF2-40B4-BE49-F238E27FC236}">
                <a16:creationId xmlns:a16="http://schemas.microsoft.com/office/drawing/2014/main" id="{E548591B-8CAB-426D-BB69-627F257E8F66}"/>
              </a:ext>
            </a:extLst>
          </p:cNvPr>
          <p:cNvSpPr/>
          <p:nvPr/>
        </p:nvSpPr>
        <p:spPr>
          <a:xfrm>
            <a:off x="2225625" y="2262014"/>
            <a:ext cx="264197" cy="14401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Clr>
                <a:schemeClr val="bg2"/>
              </a:buClr>
              <a:buFontTx/>
              <a:buNone/>
            </a:pPr>
            <a:endParaRPr lang="en-US" sz="1200" dirty="0" err="1"/>
          </a:p>
        </p:txBody>
      </p:sp>
      <p:sp>
        <p:nvSpPr>
          <p:cNvPr id="18" name="Pijl: rechts 17">
            <a:extLst>
              <a:ext uri="{FF2B5EF4-FFF2-40B4-BE49-F238E27FC236}">
                <a16:creationId xmlns:a16="http://schemas.microsoft.com/office/drawing/2014/main" id="{1F71087A-2358-4218-B712-A5BE761AE8B1}"/>
              </a:ext>
            </a:extLst>
          </p:cNvPr>
          <p:cNvSpPr/>
          <p:nvPr/>
        </p:nvSpPr>
        <p:spPr>
          <a:xfrm>
            <a:off x="2225625" y="2663647"/>
            <a:ext cx="264197" cy="14401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Clr>
                <a:schemeClr val="bg2"/>
              </a:buClr>
              <a:buFontTx/>
              <a:buNone/>
            </a:pPr>
            <a:endParaRPr lang="en-US" sz="1200" dirty="0" err="1"/>
          </a:p>
        </p:txBody>
      </p:sp>
      <p:sp>
        <p:nvSpPr>
          <p:cNvPr id="19" name="Pijl: rechts 18">
            <a:extLst>
              <a:ext uri="{FF2B5EF4-FFF2-40B4-BE49-F238E27FC236}">
                <a16:creationId xmlns:a16="http://schemas.microsoft.com/office/drawing/2014/main" id="{858EF754-7E98-493F-AE14-06DB5BC24B07}"/>
              </a:ext>
            </a:extLst>
          </p:cNvPr>
          <p:cNvSpPr/>
          <p:nvPr/>
        </p:nvSpPr>
        <p:spPr>
          <a:xfrm>
            <a:off x="2225625" y="3064255"/>
            <a:ext cx="264197" cy="14401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Clr>
                <a:schemeClr val="bg2"/>
              </a:buClr>
              <a:buFontTx/>
              <a:buNone/>
            </a:pPr>
            <a:endParaRPr lang="en-US" sz="1200" dirty="0" err="1"/>
          </a:p>
        </p:txBody>
      </p:sp>
      <p:sp>
        <p:nvSpPr>
          <p:cNvPr id="20" name="Pijl: rechts 19">
            <a:extLst>
              <a:ext uri="{FF2B5EF4-FFF2-40B4-BE49-F238E27FC236}">
                <a16:creationId xmlns:a16="http://schemas.microsoft.com/office/drawing/2014/main" id="{E554A8E2-667A-4AED-9EA8-A4761C447E09}"/>
              </a:ext>
            </a:extLst>
          </p:cNvPr>
          <p:cNvSpPr/>
          <p:nvPr/>
        </p:nvSpPr>
        <p:spPr>
          <a:xfrm>
            <a:off x="2219570" y="3464863"/>
            <a:ext cx="264197" cy="14401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Clr>
                <a:schemeClr val="bg2"/>
              </a:buClr>
              <a:buFontTx/>
              <a:buNone/>
            </a:pPr>
            <a:endParaRPr lang="en-US" sz="1200" dirty="0" err="1"/>
          </a:p>
        </p:txBody>
      </p:sp>
      <p:sp>
        <p:nvSpPr>
          <p:cNvPr id="21" name="Pijl: rechts 20">
            <a:extLst>
              <a:ext uri="{FF2B5EF4-FFF2-40B4-BE49-F238E27FC236}">
                <a16:creationId xmlns:a16="http://schemas.microsoft.com/office/drawing/2014/main" id="{E523C02E-B253-4317-93A8-58180D189BDA}"/>
              </a:ext>
            </a:extLst>
          </p:cNvPr>
          <p:cNvSpPr/>
          <p:nvPr/>
        </p:nvSpPr>
        <p:spPr>
          <a:xfrm>
            <a:off x="2225625" y="3874334"/>
            <a:ext cx="264197" cy="14401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Clr>
                <a:schemeClr val="bg2"/>
              </a:buClr>
              <a:buFontTx/>
              <a:buNone/>
            </a:pPr>
            <a:endParaRPr lang="en-US" sz="1200" dirty="0" err="1"/>
          </a:p>
        </p:txBody>
      </p:sp>
    </p:spTree>
    <p:extLst>
      <p:ext uri="{BB962C8B-B14F-4D97-AF65-F5344CB8AC3E}">
        <p14:creationId xmlns:p14="http://schemas.microsoft.com/office/powerpoint/2010/main" val="764894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C6BCA-05D5-4CEF-9162-060EE1A3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YaraTera</a:t>
            </a:r>
            <a:r>
              <a:rPr lang="en-GB" dirty="0"/>
              <a:t> CALCULATOR.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2320B1-95BD-4010-9343-49879D67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B00B-8084-49BB-8EDB-4BD98237F726}" type="datetime8">
              <a:rPr lang="nl-NL" smtClean="0"/>
              <a:t>9-2-2023 10:25</a:t>
            </a:fld>
            <a:endParaRPr lang="nb-NO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DF4E6C-72BF-468D-AE5E-B992DE08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YaraTera CALCULATOR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161A96F-D075-4A27-AE4D-F9323B297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9886"/>
            <a:ext cx="9144000" cy="2903727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01D93655-4538-451F-8595-49E43ED3316E}"/>
              </a:ext>
            </a:extLst>
          </p:cNvPr>
          <p:cNvSpPr/>
          <p:nvPr/>
        </p:nvSpPr>
        <p:spPr>
          <a:xfrm>
            <a:off x="1547664" y="1131590"/>
            <a:ext cx="648072" cy="2277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Clr>
                <a:schemeClr val="bg2"/>
              </a:buClr>
              <a:buFontTx/>
              <a:buNone/>
            </a:pPr>
            <a:endParaRPr lang="en-US" sz="1200" dirty="0" err="1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5B9C90A8-CB1C-4661-99E8-75C7A8CD2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804" y="1707654"/>
            <a:ext cx="492646" cy="49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662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C6BCA-05D5-4CEF-9162-060EE1A3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YaraTera</a:t>
            </a:r>
            <a:r>
              <a:rPr lang="en-GB" dirty="0"/>
              <a:t> CALCULATOR.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2320B1-95BD-4010-9343-49879D67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A8C1-D07B-48A7-B9D3-6EEB2CDCD627}" type="datetime8">
              <a:rPr lang="nl-NL" smtClean="0"/>
              <a:t>9-2-2023 10:25</a:t>
            </a:fld>
            <a:endParaRPr lang="nb-NO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DF4E6C-72BF-468D-AE5E-B992DE08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YaraTera CALCULATOR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71A5F2D-90BC-4162-B48F-72F211794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470"/>
            <a:ext cx="9144000" cy="4558204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3457DA75-02BD-4B23-9A2A-C10B26B4ABFF}"/>
              </a:ext>
            </a:extLst>
          </p:cNvPr>
          <p:cNvSpPr/>
          <p:nvPr/>
        </p:nvSpPr>
        <p:spPr>
          <a:xfrm>
            <a:off x="1763688" y="51470"/>
            <a:ext cx="1224136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Clr>
                <a:schemeClr val="bg2"/>
              </a:buClr>
              <a:buFontTx/>
              <a:buNone/>
            </a:pPr>
            <a:endParaRPr lang="en-US" sz="1200" dirty="0" err="1"/>
          </a:p>
        </p:txBody>
      </p:sp>
    </p:spTree>
    <p:extLst>
      <p:ext uri="{BB962C8B-B14F-4D97-AF65-F5344CB8AC3E}">
        <p14:creationId xmlns:p14="http://schemas.microsoft.com/office/powerpoint/2010/main" val="19148797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" val="Yara 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" val="Front07.jpg"/>
  <p:tag name="TYPE" val="FRONT"/>
</p:tagLst>
</file>

<file path=ppt/theme/theme1.xml><?xml version="1.0" encoding="utf-8"?>
<a:theme xmlns:a="http://schemas.openxmlformats.org/drawingml/2006/main" name="16x9">
  <a:themeElements>
    <a:clrScheme name="Yara 2">
      <a:dk1>
        <a:srgbClr val="000000"/>
      </a:dk1>
      <a:lt1>
        <a:srgbClr val="FFFFFF"/>
      </a:lt1>
      <a:dk2>
        <a:srgbClr val="FFFFFF"/>
      </a:dk2>
      <a:lt2>
        <a:srgbClr val="5E8AB4"/>
      </a:lt2>
      <a:accent1>
        <a:srgbClr val="69B3E7"/>
      </a:accent1>
      <a:accent2>
        <a:srgbClr val="78A22F"/>
      </a:accent2>
      <a:accent3>
        <a:srgbClr val="F89B28"/>
      </a:accent3>
      <a:accent4>
        <a:srgbClr val="FFCF01"/>
      </a:accent4>
      <a:accent5>
        <a:srgbClr val="7D6A55"/>
      </a:accent5>
      <a:accent6>
        <a:srgbClr val="5E8AB4"/>
      </a:accent6>
      <a:hlink>
        <a:srgbClr val="69B3E7"/>
      </a:hlink>
      <a:folHlink>
        <a:srgbClr val="5E8AB4"/>
      </a:folHlink>
    </a:clrScheme>
    <a:fontScheme name="Yara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t"/>
      <a:lstStyle>
        <a:defPPr marL="0" indent="0" algn="l">
          <a:buClr>
            <a:schemeClr val="bg2"/>
          </a:buClr>
          <a:buFontTx/>
          <a:buNone/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marL="0" indent="0">
          <a:buClr>
            <a:schemeClr val="bg2"/>
          </a:buClr>
          <a:buFont typeface="Arial" panose="020B0604020202020204" pitchFamily="34" charset="0"/>
          <a:buNone/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4" ma:contentTypeDescription="Een nieuw document maken." ma:contentTypeScope="" ma:versionID="df26e2361f59d12fcab5caeb108a0da6">
  <xsd:schema xmlns:xsd="http://www.w3.org/2001/XMLSchema" xmlns:xs="http://www.w3.org/2001/XMLSchema" xmlns:p="http://schemas.microsoft.com/office/2006/metadata/properties" xmlns:ns2="2cb1c85b-b197-48cd-8bb1-fe9e9ee0096b" xmlns:ns3="414a8a67-acf6-4b09-bb49-f84330b442d7" xmlns:ns4="5ad07612-1080-49cf-8fb2-28e7c3022d9a" targetNamespace="http://schemas.microsoft.com/office/2006/metadata/properties" ma:root="true" ma:fieldsID="2ec27913bf823355671e7e45cf2fbb5d" ns2:_="" ns3:_="" ns4:_="">
    <xsd:import namespace="2cb1c85b-b197-48cd-8bb1-fe9e9ee0096b"/>
    <xsd:import namespace="414a8a67-acf6-4b09-bb49-f84330b442d7"/>
    <xsd:import namespace="5ad07612-1080-49cf-8fb2-28e7c3022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7612-1080-49cf-8fb2-28e7c3022d9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Props1.xml><?xml version="1.0" encoding="utf-8"?>
<ds:datastoreItem xmlns:ds="http://schemas.openxmlformats.org/officeDocument/2006/customXml" ds:itemID="{0C283771-E2B4-4C6B-99CA-044360BA8D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840501-DEC0-4049-9493-CC8C1C1D4C02}"/>
</file>

<file path=customXml/itemProps3.xml><?xml version="1.0" encoding="utf-8"?>
<ds:datastoreItem xmlns:ds="http://schemas.openxmlformats.org/officeDocument/2006/customXml" ds:itemID="{329D4D0D-0F5D-4824-A27E-C0D22835E03E}">
  <ds:schemaRefs>
    <ds:schemaRef ds:uri="9fa93018-ce66-467d-90a4-bc91a8e0880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db5a578-ae0e-40e5-90d1-ad713fa62d8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16x9</Template>
  <TotalTime>15400</TotalTime>
  <Words>478</Words>
  <Application>Microsoft Office PowerPoint</Application>
  <PresentationFormat>Diavoorstelling (16:9)</PresentationFormat>
  <Paragraphs>199</Paragraphs>
  <Slides>39</Slides>
  <Notes>27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44" baseType="lpstr">
      <vt:lpstr>Arial</vt:lpstr>
      <vt:lpstr>Calibri</vt:lpstr>
      <vt:lpstr>YaraMaxLF-Bold</vt:lpstr>
      <vt:lpstr>16x9</vt:lpstr>
      <vt:lpstr>think-cell Slide</vt:lpstr>
      <vt:lpstr>YaraTera CALCULATOR i </vt:lpstr>
      <vt:lpstr>https://www.yara.nl/gewasvoeding/toolbox/yara-software/</vt:lpstr>
      <vt:lpstr>https://www.yara.nl/gewasvoeding/toolbox/yara-software/</vt:lpstr>
      <vt:lpstr>Adviesbasis</vt:lpstr>
      <vt:lpstr>YaraTera CALCULATOR.</vt:lpstr>
      <vt:lpstr>YaraTera CALCULATOR.</vt:lpstr>
      <vt:lpstr>YaraTera CALCULATOR.</vt:lpstr>
      <vt:lpstr>YaraTera CALCULATOR.</vt:lpstr>
      <vt:lpstr>YaraTera CALCULATOR.</vt:lpstr>
      <vt:lpstr>YaraTera CALCULATOR.</vt:lpstr>
      <vt:lpstr>YaraTera CALCULATOR.</vt:lpstr>
      <vt:lpstr>YaraTera CALCULATOR.</vt:lpstr>
      <vt:lpstr>YaraTera CALCULATOR.</vt:lpstr>
      <vt:lpstr>Fe-chelaat.</vt:lpstr>
      <vt:lpstr>Fe-chelaat.</vt:lpstr>
      <vt:lpstr>YaraTera CALCULATOR.</vt:lpstr>
      <vt:lpstr>PowerPoint-presentatie</vt:lpstr>
      <vt:lpstr>YaraTera CALCULATOR.</vt:lpstr>
      <vt:lpstr>YaraTera CALCULATOR.</vt:lpstr>
      <vt:lpstr>YaraTera CALCULATOR.</vt:lpstr>
      <vt:lpstr>YaraTera CALCULATOR.</vt:lpstr>
      <vt:lpstr>YaraTera CALCULATOR.</vt:lpstr>
      <vt:lpstr>YaraTera CALCULATOR.</vt:lpstr>
      <vt:lpstr>YaraTera CALCULATOR.</vt:lpstr>
      <vt:lpstr>YaraTera CALCULATOR.</vt:lpstr>
      <vt:lpstr>YaraTera CALCULATOR.</vt:lpstr>
      <vt:lpstr>YaraTera CALCULATOR.</vt:lpstr>
      <vt:lpstr>YaraTera CALCULATOR.</vt:lpstr>
      <vt:lpstr>YaraTera CALCULATOR.</vt:lpstr>
      <vt:lpstr>YaraTera CALCULATOR.</vt:lpstr>
      <vt:lpstr>YaraTera CALCULATOR.</vt:lpstr>
      <vt:lpstr>YaraTera CALCULATOR.</vt:lpstr>
      <vt:lpstr>YaraTera CALCULATOR.</vt:lpstr>
      <vt:lpstr>YaraTera CALCULATOR.</vt:lpstr>
      <vt:lpstr>YaraTera CALCULATOR.</vt:lpstr>
      <vt:lpstr>YaraTera CALCULATOR.</vt:lpstr>
      <vt:lpstr>YaraTera CALCULATOR.</vt:lpstr>
      <vt:lpstr>YaraTera CALCULATOR.</vt:lpstr>
      <vt:lpstr>YaraTera CALCULATOR.</vt:lpstr>
    </vt:vector>
  </TitlesOfParts>
  <Company>Yara International 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Yara International ASA User</dc:creator>
  <cp:lastModifiedBy>Ben Nienhuis</cp:lastModifiedBy>
  <cp:revision>193</cp:revision>
  <cp:lastPrinted>2016-03-11T06:56:25Z</cp:lastPrinted>
  <dcterms:created xsi:type="dcterms:W3CDTF">2016-01-20T07:32:24Z</dcterms:created>
  <dcterms:modified xsi:type="dcterms:W3CDTF">2023-02-09T09:25:25Z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